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"/>
  </p:notesMasterIdLst>
  <p:handoutMasterIdLst>
    <p:handoutMasterId r:id="rId6"/>
  </p:handoutMasterIdLst>
  <p:sldIdLst>
    <p:sldId id="481" r:id="rId3"/>
    <p:sldId id="486" r:id="rId4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ditor" initials="Edito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FF"/>
    <a:srgbClr val="FF0000"/>
    <a:srgbClr val="8D6CBE"/>
    <a:srgbClr val="A4C862"/>
    <a:srgbClr val="D55E55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5" autoAdjust="0"/>
    <p:restoredTop sz="96229" autoAdjust="0"/>
  </p:normalViewPr>
  <p:slideViewPr>
    <p:cSldViewPr>
      <p:cViewPr varScale="1">
        <p:scale>
          <a:sx n="110" d="100"/>
          <a:sy n="110" d="100"/>
        </p:scale>
        <p:origin x="196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ysClr val="window" lastClr="FFFFFF">
                  <a:lumMod val="50000"/>
                </a:sys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10F-43FA-AD1E-0BF575CDB5EC}"/>
              </c:ext>
            </c:extLst>
          </c:dPt>
          <c:dPt>
            <c:idx val="1"/>
            <c:bubble3D val="0"/>
            <c:spPr>
              <a:solidFill>
                <a:sysClr val="window" lastClr="FFFFFF">
                  <a:lumMod val="75000"/>
                </a:sys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10F-43FA-AD1E-0BF575CDB5EC}"/>
              </c:ext>
            </c:extLst>
          </c:dPt>
          <c:cat>
            <c:strRef>
              <c:f>'@患者一覧_20181231_SPSS'!$AY$125:$AY$126</c:f>
              <c:strCache>
                <c:ptCount val="2"/>
                <c:pt idx="0">
                  <c:v>PACIFIC内</c:v>
                </c:pt>
                <c:pt idx="1">
                  <c:v>PACIFIC外</c:v>
                </c:pt>
              </c:strCache>
            </c:strRef>
          </c:cat>
          <c:val>
            <c:numRef>
              <c:f>'@患者一覧_20181231_SPSS'!$AZ$125:$AZ$126</c:f>
              <c:numCache>
                <c:formatCode>0_);[Red]\(0\)</c:formatCode>
                <c:ptCount val="2"/>
                <c:pt idx="0">
                  <c:v>68.518518518518519</c:v>
                </c:pt>
                <c:pt idx="1">
                  <c:v>31.481481481481481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0F-43FA-AD1E-0BF575CDB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01958F8-5DFF-44EC-86C9-4BD27939E9E7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BD72E6E-AAFB-4468-A46A-2D0D36498F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210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8E90546-691A-4E7F-A2B8-9EDA82CFF034}" type="datetimeFigureOut">
              <a:rPr lang="ja-JP" altLang="en-US"/>
              <a:pPr>
                <a:defRPr/>
              </a:pPr>
              <a:t>2019/9/30</a:t>
            </a:fld>
            <a:endParaRPr lang="en-US" altLang="ja-JP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6013" y="696913"/>
            <a:ext cx="4649787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4838"/>
            <a:ext cx="5503863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1E369F4-2937-474E-9F53-AD16A5F102D9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20280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Segoe UI" pitchFamily="34" charset="0"/>
              </a:rPr>
              <a:t>PACIFIC</a:t>
            </a: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Segoe UI" pitchFamily="34" charset="0"/>
              </a:rPr>
              <a:t> </a:t>
            </a:r>
            <a:r>
              <a:rPr kumimoji="0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Segoe UI" pitchFamily="34" charset="0"/>
              </a:rPr>
              <a:t>Criteria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E369F4-2937-474E-9F53-AD16A5F102D9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9148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E369F4-2937-474E-9F53-AD16A5F102D9}" type="slidenum">
              <a:rPr lang="ja-JP" altLang="en-US" smtClean="0"/>
              <a:pPr>
                <a:defRPr/>
              </a:pPr>
              <a:t>2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76796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C3DF-EAED-4787-A12F-C77EBF746A9E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E7B70-4EED-48EF-A1CA-9B8ECD6E6E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795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C3DF-EAED-4787-A12F-C77EBF746A9E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E7B70-4EED-48EF-A1CA-9B8ECD6E6E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04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C3DF-EAED-4787-A12F-C77EBF746A9E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E7B70-4EED-48EF-A1CA-9B8ECD6E6E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264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C3DF-EAED-4787-A12F-C77EBF746A9E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E7B70-4EED-48EF-A1CA-9B8ECD6E6E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325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C3DF-EAED-4787-A12F-C77EBF746A9E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E7B70-4EED-48EF-A1CA-9B8ECD6E6E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71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C3DF-EAED-4787-A12F-C77EBF746A9E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E7B70-4EED-48EF-A1CA-9B8ECD6E6E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408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C3DF-EAED-4787-A12F-C77EBF746A9E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E7B70-4EED-48EF-A1CA-9B8ECD6E6E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53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C3DF-EAED-4787-A12F-C77EBF746A9E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E7B70-4EED-48EF-A1CA-9B8ECD6E6E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716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C3DF-EAED-4787-A12F-C77EBF746A9E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E7B70-4EED-48EF-A1CA-9B8ECD6E6E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21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C3DF-EAED-4787-A12F-C77EBF746A9E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E7B70-4EED-48EF-A1CA-9B8ECD6E6E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005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C3DF-EAED-4787-A12F-C77EBF746A9E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E7B70-4EED-48EF-A1CA-9B8ECD6E6E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272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97D7C-021E-4820-B101-81C3445EC429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35D63-8FBD-4A15-811F-BADB4BFDD1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118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ABA0A-AB34-44A9-8EDF-6A18F8E56358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1C0C9-1E11-4A6F-9791-F71F79B261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740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FD3D2-22C4-4422-8DD9-AADA0056A9BB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2518-F93B-445B-8F36-85D38F5CCE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086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882C7-E231-4536-9768-2580D9091E69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F7D09-FB10-4450-8D1B-C4027972B5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324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47953-7D3B-4A0C-875F-B2C5D23733FA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11BE1-3E46-426F-815C-F9452FC0B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624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3C328-DA45-42BD-B112-64FD54C0C4F5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36A86-D81B-422E-89AA-37C2605C23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019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6F647-B1E3-44D5-AE79-73B2BD4E00CE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B7127-15F8-4207-B211-AAD1B0119B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2282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DF565-7632-4BDE-922C-2BDF3173BF53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36281-F430-4103-AF03-D04AABFFA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903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B87F7-30D4-4CDC-810F-350B6F9536EC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999A4-3745-409F-A1C5-15CF7AFBF7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525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11D87-C8C5-475E-94CA-B0854593654B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62C19-F718-4199-AC70-D6687E73D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051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33E06-9183-4D17-BBBA-142264D91B7C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146B5-7BA4-4E16-AA68-C6F12B141A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40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5C3DF-EAED-4787-A12F-C77EBF746A9E}" type="datetimeFigureOut">
              <a:rPr lang="en-US" smtClean="0"/>
              <a:pPr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E7B70-4EED-48EF-A1CA-9B8ECD6E6E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05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41AA943-6ADD-47C6-B825-726B60E2FC44}" type="datetimeFigureOut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8438186-A48B-4E57-BD5A-EB6CB27CB7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74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グラフ 42">
            <a:extLst>
              <a:ext uri="{FF2B5EF4-FFF2-40B4-BE49-F238E27FC236}">
                <a16:creationId xmlns:a16="http://schemas.microsoft.com/office/drawing/2014/main" id="{8717992B-AB29-4C56-921D-DE6C1309032E}"/>
              </a:ext>
            </a:extLst>
          </p:cNvPr>
          <p:cNvGraphicFramePr>
            <a:graphicFrameLocks/>
          </p:cNvGraphicFramePr>
          <p:nvPr/>
        </p:nvGraphicFramePr>
        <p:xfrm>
          <a:off x="1828800" y="3809266"/>
          <a:ext cx="5486400" cy="3058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正方形/長方形 12">
            <a:extLst>
              <a:ext uri="{FF2B5EF4-FFF2-40B4-BE49-F238E27FC236}">
                <a16:creationId xmlns:a16="http://schemas.microsoft.com/office/drawing/2014/main" id="{93FED3AC-D9ED-4DA6-BA40-B9AE947D8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39649"/>
            <a:ext cx="3241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メイリオ"/>
                <a:cs typeface="Arial" charset="0"/>
              </a:rPr>
              <a:t>A</a:t>
            </a:r>
            <a:endParaRPr kumimoji="0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メイリオ"/>
              <a:cs typeface="Arial" charset="0"/>
            </a:endParaRPr>
          </a:p>
        </p:txBody>
      </p:sp>
      <p:sp>
        <p:nvSpPr>
          <p:cNvPr id="5" name="正方形/長方形 12">
            <a:extLst>
              <a:ext uri="{FF2B5EF4-FFF2-40B4-BE49-F238E27FC236}">
                <a16:creationId xmlns:a16="http://schemas.microsoft.com/office/drawing/2014/main" id="{D1151339-8BFA-4FD0-86B9-E8C4C8F3A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1632" y="3581400"/>
            <a:ext cx="3145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メイリオ"/>
                <a:cs typeface="Arial" charset="0"/>
              </a:rPr>
              <a:t>B</a:t>
            </a:r>
            <a:endParaRPr kumimoji="0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メイリオ"/>
              <a:cs typeface="Arial" charset="0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9AFCECC1-5754-4F4F-80B2-D48DF8EF4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5916" y="790718"/>
            <a:ext cx="3667027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5000"/>
              <a:buFontTx/>
              <a:buNone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Patients with LA-NSCLC 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5000"/>
              <a:buFontTx/>
              <a:buNone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treated with concurrent CRT 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5000"/>
              <a:buFontTx/>
              <a:buNone/>
              <a:tabLst/>
              <a:defRPr/>
            </a:pPr>
            <a:r>
              <a:rPr kumimoji="1" lang="en-US" altLang="ja-JP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n</a:t>
            </a:r>
            <a:r>
              <a:rPr kumimoji="1" lang="en-US" altLang="ja-JP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 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= 108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メイリオ"/>
              <a:cs typeface="Arial" panose="020B0604020202020204" pitchFamily="34" charset="0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341CCA5-08C4-4CF9-B1BA-859B390CCCF4}"/>
              </a:ext>
            </a:extLst>
          </p:cNvPr>
          <p:cNvCxnSpPr/>
          <p:nvPr/>
        </p:nvCxnSpPr>
        <p:spPr>
          <a:xfrm rot="5400000">
            <a:off x="3023719" y="1895091"/>
            <a:ext cx="3603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4">
            <a:extLst>
              <a:ext uri="{FF2B5EF4-FFF2-40B4-BE49-F238E27FC236}">
                <a16:creationId xmlns:a16="http://schemas.microsoft.com/office/drawing/2014/main" id="{832E0899-08C4-4B3C-9A28-4A05994C2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5592" y="2074032"/>
            <a:ext cx="2057516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5000"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2012–2015 cohort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5000"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From Jan 2012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 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メイリオ"/>
              <a:cs typeface="Arial" panose="020B0604020202020204" pitchFamily="34" charset="0"/>
            </a:endParaRP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5000"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to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Jun 2015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5000"/>
              <a:buFontTx/>
              <a:buNone/>
              <a:tabLst/>
              <a:defRPr/>
            </a:pPr>
            <a:r>
              <a:rPr kumimoji="1" lang="en-US" altLang="ja-JP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n</a:t>
            </a:r>
            <a:r>
              <a:rPr kumimoji="1" lang="en-US" altLang="ja-JP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 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= 52 (48%)</a:t>
            </a:r>
          </a:p>
        </p:txBody>
      </p:sp>
      <p:sp>
        <p:nvSpPr>
          <p:cNvPr id="21" name="テキスト ボックス 14">
            <a:extLst>
              <a:ext uri="{FF2B5EF4-FFF2-40B4-BE49-F238E27FC236}">
                <a16:creationId xmlns:a16="http://schemas.microsoft.com/office/drawing/2014/main" id="{40ABD217-AE48-45E4-B59B-7B5B74805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008" y="2076271"/>
            <a:ext cx="2057516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5000"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2015–2018 cohort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5000"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From Jul 2015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 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メイリオ"/>
              <a:cs typeface="Arial" panose="020B0604020202020204" pitchFamily="34" charset="0"/>
            </a:endParaRP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5000"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to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Jun 2018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5000"/>
              <a:buFontTx/>
              <a:buNone/>
              <a:tabLst/>
              <a:defRPr/>
            </a:pPr>
            <a:r>
              <a:rPr kumimoji="1" lang="en-US" altLang="ja-JP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n 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rPr>
              <a:t>= 56 (52%)</a:t>
            </a: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C578BCB6-A5A8-443A-879D-542CEE1DFEB6}"/>
              </a:ext>
            </a:extLst>
          </p:cNvPr>
          <p:cNvCxnSpPr/>
          <p:nvPr/>
        </p:nvCxnSpPr>
        <p:spPr>
          <a:xfrm rot="5400000">
            <a:off x="5776346" y="1899113"/>
            <a:ext cx="3603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3124200" y="4763869"/>
            <a:ext cx="15528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Ineligible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34 (31%)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705150" y="4763069"/>
            <a:ext cx="114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Eligible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74 (69%)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530DB1F-D1DC-4D0F-9859-B40A0EB32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" y="0"/>
            <a:ext cx="23802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メイリオ"/>
                <a:cs typeface="Arial" charset="0"/>
              </a:rPr>
              <a:t>Supplemental Figure </a:t>
            </a:r>
            <a:r>
              <a:rPr kumimoji="0" lang="en-US" altLang="ja-JP" b="1" dirty="0">
                <a:solidFill>
                  <a:prstClr val="black"/>
                </a:solidFill>
                <a:latin typeface="Calibri"/>
                <a:ea typeface="メイリオ"/>
                <a:cs typeface="Arial" charset="0"/>
              </a:rPr>
              <a:t>1</a:t>
            </a:r>
            <a:r>
              <a:rPr kumimoji="0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メイリオ"/>
                <a:cs typeface="Arial" charset="0"/>
              </a:rPr>
              <a:t>.</a:t>
            </a:r>
            <a:endParaRPr kumimoji="0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メイリオ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555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12"/>
          <p:cNvSpPr>
            <a:spLocks noChangeArrowheads="1"/>
          </p:cNvSpPr>
          <p:nvPr/>
        </p:nvSpPr>
        <p:spPr bwMode="auto">
          <a:xfrm>
            <a:off x="787" y="0"/>
            <a:ext cx="23802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メイリオ"/>
                <a:cs typeface="Arial" charset="0"/>
              </a:rPr>
              <a:t>Supplemental Figure 2.</a:t>
            </a:r>
            <a:endParaRPr kumimoji="0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メイリオ"/>
              <a:cs typeface="Arial" charset="0"/>
            </a:endParaRPr>
          </a:p>
        </p:txBody>
      </p:sp>
      <p:sp>
        <p:nvSpPr>
          <p:cNvPr id="52" name="正方形/長方形 12">
            <a:extLst>
              <a:ext uri="{FF2B5EF4-FFF2-40B4-BE49-F238E27FC236}">
                <a16:creationId xmlns:a16="http://schemas.microsoft.com/office/drawing/2014/main" id="{DD77C079-7825-47CC-831C-21A81E500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5873" y="677879"/>
            <a:ext cx="3241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メイリオ"/>
                <a:cs typeface="Arial" charset="0"/>
              </a:rPr>
              <a:t>B</a:t>
            </a:r>
            <a:endParaRPr kumimoji="0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メイリオ"/>
              <a:cs typeface="Arial" charset="0"/>
            </a:endParaRPr>
          </a:p>
        </p:txBody>
      </p:sp>
      <p:sp>
        <p:nvSpPr>
          <p:cNvPr id="53" name="正方形/長方形 12">
            <a:extLst>
              <a:ext uri="{FF2B5EF4-FFF2-40B4-BE49-F238E27FC236}">
                <a16:creationId xmlns:a16="http://schemas.microsoft.com/office/drawing/2014/main" id="{D89FCF6C-530D-4223-A8A7-C4295D034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75" y="3770531"/>
            <a:ext cx="3064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メイリオ"/>
                <a:cs typeface="Arial" charset="0"/>
              </a:rPr>
              <a:t>C</a:t>
            </a:r>
            <a:endParaRPr kumimoji="0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メイリオ"/>
              <a:cs typeface="Arial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6280A91-0714-45AC-8529-2E6893A0CF33}"/>
              </a:ext>
            </a:extLst>
          </p:cNvPr>
          <p:cNvGrpSpPr/>
          <p:nvPr/>
        </p:nvGrpSpPr>
        <p:grpSpPr>
          <a:xfrm>
            <a:off x="4850673" y="581832"/>
            <a:ext cx="4178867" cy="2851929"/>
            <a:chOff x="8489187" y="608336"/>
            <a:chExt cx="4178867" cy="2851929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8CB6FD0E-5262-4B7A-BFFB-47FD4B7F1B61}"/>
                </a:ext>
              </a:extLst>
            </p:cNvPr>
            <p:cNvSpPr/>
            <p:nvPr/>
          </p:nvSpPr>
          <p:spPr>
            <a:xfrm rot="16200000">
              <a:off x="8915981" y="1800282"/>
              <a:ext cx="82426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1600" b="1" dirty="0">
                  <a:solidFill>
                    <a:prstClr val="black"/>
                  </a:solidFill>
                  <a:latin typeface="Segoe UI" panose="020B0502040204020203" pitchFamily="34" charset="0"/>
                  <a:ea typeface="メイリオ" panose="020B0604030504040204" pitchFamily="50" charset="-128"/>
                  <a:cs typeface="Segoe UI" panose="020B0502040204020203" pitchFamily="34" charset="0"/>
                </a:rPr>
                <a:t>V5 (%)</a:t>
              </a:r>
              <a:endParaRPr lang="ja-JP" altLang="en-US" sz="1600" b="1" dirty="0"/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328C7DAF-DE55-41BD-A8C8-07017ED9A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3054" y="1120265"/>
              <a:ext cx="3965000" cy="2340000"/>
            </a:xfrm>
            <a:prstGeom prst="rect">
              <a:avLst/>
            </a:prstGeom>
          </p:spPr>
        </p:pic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379204DB-677B-4793-990D-7CC054565436}"/>
                </a:ext>
              </a:extLst>
            </p:cNvPr>
            <p:cNvSpPr/>
            <p:nvPr/>
          </p:nvSpPr>
          <p:spPr>
            <a:xfrm rot="16200000">
              <a:off x="8271019" y="1998081"/>
              <a:ext cx="7441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1400" b="1" dirty="0">
                  <a:solidFill>
                    <a:prstClr val="black"/>
                  </a:solidFill>
                  <a:latin typeface="Segoe UI" panose="020B0502040204020203" pitchFamily="34" charset="0"/>
                  <a:ea typeface="メイリオ" panose="020B0604030504040204" pitchFamily="50" charset="-128"/>
                  <a:cs typeface="Segoe UI" panose="020B0502040204020203" pitchFamily="34" charset="0"/>
                </a:rPr>
                <a:t>V5 (%)</a:t>
              </a:r>
              <a:endParaRPr lang="ja-JP" altLang="en-US" sz="1400" b="1" dirty="0"/>
            </a:p>
          </p:txBody>
        </p:sp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B1E91B15-4383-4093-ABB9-8284797E4BB1}"/>
                </a:ext>
              </a:extLst>
            </p:cNvPr>
            <p:cNvCxnSpPr/>
            <p:nvPr/>
          </p:nvCxnSpPr>
          <p:spPr>
            <a:xfrm>
              <a:off x="10033928" y="1157973"/>
              <a:ext cx="6283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6B1A7DE0-CCCA-4937-A0FF-F2543CBCC637}"/>
                </a:ext>
              </a:extLst>
            </p:cNvPr>
            <p:cNvCxnSpPr/>
            <p:nvPr/>
          </p:nvCxnSpPr>
          <p:spPr>
            <a:xfrm>
              <a:off x="11021205" y="1161609"/>
              <a:ext cx="6283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4F8E3E0E-32FC-4B78-B20A-713A729D4F2C}"/>
                </a:ext>
              </a:extLst>
            </p:cNvPr>
            <p:cNvCxnSpPr/>
            <p:nvPr/>
          </p:nvCxnSpPr>
          <p:spPr>
            <a:xfrm>
              <a:off x="10057062" y="836936"/>
              <a:ext cx="158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BF0EB402-246D-432B-BB5F-0A69F6987205}"/>
                </a:ext>
              </a:extLst>
            </p:cNvPr>
            <p:cNvSpPr/>
            <p:nvPr/>
          </p:nvSpPr>
          <p:spPr>
            <a:xfrm>
              <a:off x="10014098" y="932774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200" dirty="0">
                  <a:solidFill>
                    <a:prstClr val="black"/>
                  </a:solidFill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p=0.56</a:t>
              </a:r>
              <a:endParaRPr lang="ja-JP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1FD32C2D-45EB-4883-AEC3-E57E727DC0C2}"/>
                </a:ext>
              </a:extLst>
            </p:cNvPr>
            <p:cNvSpPr/>
            <p:nvPr/>
          </p:nvSpPr>
          <p:spPr>
            <a:xfrm>
              <a:off x="10516086" y="608336"/>
              <a:ext cx="7425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200" dirty="0">
                  <a:solidFill>
                    <a:prstClr val="black"/>
                  </a:solidFill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p=0.003</a:t>
              </a:r>
              <a:endParaRPr lang="ja-JP" altLang="en-US" dirty="0"/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F8EF5C31-517B-4876-BADD-B3E89EC3443F}"/>
                </a:ext>
              </a:extLst>
            </p:cNvPr>
            <p:cNvSpPr/>
            <p:nvPr/>
          </p:nvSpPr>
          <p:spPr>
            <a:xfrm>
              <a:off x="10982862" y="931990"/>
              <a:ext cx="7425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200" dirty="0">
                  <a:solidFill>
                    <a:prstClr val="black"/>
                  </a:solidFill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p=0.024</a:t>
              </a:r>
              <a:endParaRPr lang="ja-JP" altLang="en-US" dirty="0"/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8CA33E4-0348-436F-AA23-C40E3BEE610B}"/>
              </a:ext>
            </a:extLst>
          </p:cNvPr>
          <p:cNvGrpSpPr/>
          <p:nvPr/>
        </p:nvGrpSpPr>
        <p:grpSpPr>
          <a:xfrm>
            <a:off x="272145" y="3825636"/>
            <a:ext cx="4155289" cy="2818035"/>
            <a:chOff x="8514581" y="3724373"/>
            <a:chExt cx="4155289" cy="2818035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D1C63F80-D5E7-41CD-810E-A6580D615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04870" y="4202408"/>
              <a:ext cx="3965000" cy="2340000"/>
            </a:xfrm>
            <a:prstGeom prst="rect">
              <a:avLst/>
            </a:prstGeom>
          </p:spPr>
        </p:pic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9ABAE253-4BC5-42B1-BE42-3AE3217862BD}"/>
                </a:ext>
              </a:extLst>
            </p:cNvPr>
            <p:cNvSpPr/>
            <p:nvPr/>
          </p:nvSpPr>
          <p:spPr>
            <a:xfrm rot="16200000">
              <a:off x="7699358" y="5072996"/>
              <a:ext cx="193822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1400" b="1" dirty="0">
                  <a:solidFill>
                    <a:prstClr val="black"/>
                  </a:solidFill>
                  <a:latin typeface="Segoe UI" panose="020B0502040204020203" pitchFamily="34" charset="0"/>
                  <a:ea typeface="メイリオ" panose="020B0604030504040204" pitchFamily="50" charset="-128"/>
                  <a:cs typeface="Segoe UI" panose="020B0502040204020203" pitchFamily="34" charset="0"/>
                </a:rPr>
                <a:t>Mean lung dose (Gy)</a:t>
              </a:r>
              <a:endParaRPr lang="ja-JP" altLang="en-US" sz="1400" b="1" dirty="0"/>
            </a:p>
          </p:txBody>
        </p:sp>
        <p:cxnSp>
          <p:nvCxnSpPr>
            <p:cNvPr id="60" name="直線コネクタ 59">
              <a:extLst>
                <a:ext uri="{FF2B5EF4-FFF2-40B4-BE49-F238E27FC236}">
                  <a16:creationId xmlns:a16="http://schemas.microsoft.com/office/drawing/2014/main" id="{18C570BD-AE80-4878-8F5F-6E88D7CEB1F8}"/>
                </a:ext>
              </a:extLst>
            </p:cNvPr>
            <p:cNvCxnSpPr/>
            <p:nvPr/>
          </p:nvCxnSpPr>
          <p:spPr>
            <a:xfrm>
              <a:off x="10034712" y="4274010"/>
              <a:ext cx="6283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71B9821C-7435-455F-A3B3-F966A4FDCD4E}"/>
                </a:ext>
              </a:extLst>
            </p:cNvPr>
            <p:cNvCxnSpPr/>
            <p:nvPr/>
          </p:nvCxnSpPr>
          <p:spPr>
            <a:xfrm>
              <a:off x="11021989" y="4277646"/>
              <a:ext cx="6283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コネクタ 61">
              <a:extLst>
                <a:ext uri="{FF2B5EF4-FFF2-40B4-BE49-F238E27FC236}">
                  <a16:creationId xmlns:a16="http://schemas.microsoft.com/office/drawing/2014/main" id="{04EC7AC7-BF9E-49F2-A2AA-EB0BAE08B90B}"/>
                </a:ext>
              </a:extLst>
            </p:cNvPr>
            <p:cNvCxnSpPr/>
            <p:nvPr/>
          </p:nvCxnSpPr>
          <p:spPr>
            <a:xfrm>
              <a:off x="10057846" y="3952973"/>
              <a:ext cx="158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34D73D50-3364-436E-AFA9-FAF3FADE3FC9}"/>
                </a:ext>
              </a:extLst>
            </p:cNvPr>
            <p:cNvSpPr/>
            <p:nvPr/>
          </p:nvSpPr>
          <p:spPr>
            <a:xfrm>
              <a:off x="10014882" y="4048811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200" dirty="0">
                  <a:solidFill>
                    <a:prstClr val="black"/>
                  </a:solidFill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p=0.32</a:t>
              </a:r>
              <a:endParaRPr lang="ja-JP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6BD42A0F-D2FD-4805-8E65-5E84E7F360A0}"/>
                </a:ext>
              </a:extLst>
            </p:cNvPr>
            <p:cNvSpPr/>
            <p:nvPr/>
          </p:nvSpPr>
          <p:spPr>
            <a:xfrm>
              <a:off x="10516870" y="3724373"/>
              <a:ext cx="7425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200" dirty="0">
                  <a:solidFill>
                    <a:prstClr val="black"/>
                  </a:solidFill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p=0.004</a:t>
              </a:r>
              <a:endParaRPr lang="ja-JP" altLang="en-US" dirty="0"/>
            </a:p>
          </p:txBody>
        </p:sp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8F2C08D6-85B6-415B-999F-A398E58D1437}"/>
                </a:ext>
              </a:extLst>
            </p:cNvPr>
            <p:cNvSpPr/>
            <p:nvPr/>
          </p:nvSpPr>
          <p:spPr>
            <a:xfrm>
              <a:off x="10983646" y="4048027"/>
              <a:ext cx="7425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200" dirty="0">
                  <a:solidFill>
                    <a:prstClr val="black"/>
                  </a:solidFill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p=0.042</a:t>
              </a:r>
              <a:endParaRPr lang="ja-JP" altLang="en-US" dirty="0"/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25E41284-8900-4042-831C-341F9D396C92}"/>
              </a:ext>
            </a:extLst>
          </p:cNvPr>
          <p:cNvGrpSpPr/>
          <p:nvPr/>
        </p:nvGrpSpPr>
        <p:grpSpPr>
          <a:xfrm>
            <a:off x="12303" y="609600"/>
            <a:ext cx="4408752" cy="2818354"/>
            <a:chOff x="3772875" y="609600"/>
            <a:chExt cx="4408752" cy="2818354"/>
          </a:xfrm>
        </p:grpSpPr>
        <p:sp>
          <p:nvSpPr>
            <p:cNvPr id="25" name="正方形/長方形 12">
              <a:extLst>
                <a:ext uri="{FF2B5EF4-FFF2-40B4-BE49-F238E27FC236}">
                  <a16:creationId xmlns:a16="http://schemas.microsoft.com/office/drawing/2014/main" id="{05B409BF-6E37-4F27-BDE9-79B60D767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2875" y="685800"/>
              <a:ext cx="3513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/>
                  <a:cs typeface="Arial" panose="020B0604020202020204" pitchFamily="34" charset="0"/>
                </a:rPr>
                <a:t>A</a:t>
              </a:r>
              <a:endParaRPr kumimoji="0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/>
                <a:cs typeface="Arial" panose="020B0604020202020204" pitchFamily="34" charset="0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6C2D7EC-B812-4E08-ABAE-B3576CAC1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6627" y="1087954"/>
              <a:ext cx="3965000" cy="2340000"/>
            </a:xfrm>
            <a:prstGeom prst="rect">
              <a:avLst/>
            </a:prstGeom>
          </p:spPr>
        </p:pic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598E7195-960A-47B1-ADFB-D6CE377C9DF9}"/>
                </a:ext>
              </a:extLst>
            </p:cNvPr>
            <p:cNvSpPr/>
            <p:nvPr/>
          </p:nvSpPr>
          <p:spPr>
            <a:xfrm rot="16200000">
              <a:off x="3745835" y="1974146"/>
              <a:ext cx="84670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V20 (%)</a:t>
              </a:r>
              <a:endPara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endParaRPr>
            </a:p>
          </p:txBody>
        </p: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3609B5C9-E705-4124-BD59-3EDBFB0D48A2}"/>
                </a:ext>
              </a:extLst>
            </p:cNvPr>
            <p:cNvCxnSpPr/>
            <p:nvPr/>
          </p:nvCxnSpPr>
          <p:spPr>
            <a:xfrm>
              <a:off x="5509212" y="1159237"/>
              <a:ext cx="6283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639644A7-3F7E-421D-ACE9-8CD47D1FC092}"/>
                </a:ext>
              </a:extLst>
            </p:cNvPr>
            <p:cNvCxnSpPr/>
            <p:nvPr/>
          </p:nvCxnSpPr>
          <p:spPr>
            <a:xfrm>
              <a:off x="6496489" y="1162873"/>
              <a:ext cx="6283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184ED098-95B6-4BEC-8715-89ECCF02D0C1}"/>
                </a:ext>
              </a:extLst>
            </p:cNvPr>
            <p:cNvCxnSpPr/>
            <p:nvPr/>
          </p:nvCxnSpPr>
          <p:spPr>
            <a:xfrm>
              <a:off x="5532346" y="838200"/>
              <a:ext cx="158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42816A57-2121-4719-A285-266136DD20B8}"/>
                </a:ext>
              </a:extLst>
            </p:cNvPr>
            <p:cNvSpPr/>
            <p:nvPr/>
          </p:nvSpPr>
          <p:spPr>
            <a:xfrm>
              <a:off x="5489382" y="934038"/>
              <a:ext cx="66396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p=0.25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endParaRPr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8C7E1227-5540-4378-AC8E-8D652F9CE8E8}"/>
                </a:ext>
              </a:extLst>
            </p:cNvPr>
            <p:cNvSpPr/>
            <p:nvPr/>
          </p:nvSpPr>
          <p:spPr>
            <a:xfrm>
              <a:off x="5991370" y="609600"/>
              <a:ext cx="7425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p=0.049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2F09D4F1-81EC-45D3-A9A9-FACDB95F2FE7}"/>
                </a:ext>
              </a:extLst>
            </p:cNvPr>
            <p:cNvSpPr/>
            <p:nvPr/>
          </p:nvSpPr>
          <p:spPr>
            <a:xfrm>
              <a:off x="6458146" y="933254"/>
              <a:ext cx="7425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p=0.029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048DC68D-EBAA-4C3A-A9DA-72876FC97BD4}"/>
              </a:ext>
            </a:extLst>
          </p:cNvPr>
          <p:cNvGrpSpPr/>
          <p:nvPr/>
        </p:nvGrpSpPr>
        <p:grpSpPr>
          <a:xfrm>
            <a:off x="4851821" y="3817060"/>
            <a:ext cx="4148493" cy="2821049"/>
            <a:chOff x="4011190" y="3722325"/>
            <a:chExt cx="4059183" cy="2821049"/>
          </a:xfrm>
        </p:grpSpPr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A10EA0D5-33B5-4578-8AC3-707B0108D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05373" y="4203374"/>
              <a:ext cx="3965000" cy="2340000"/>
            </a:xfrm>
            <a:prstGeom prst="rect">
              <a:avLst/>
            </a:prstGeom>
          </p:spPr>
        </p:pic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F758C317-DB67-4F9C-9276-5CE917D7D84A}"/>
                </a:ext>
              </a:extLst>
            </p:cNvPr>
            <p:cNvSpPr/>
            <p:nvPr/>
          </p:nvSpPr>
          <p:spPr>
            <a:xfrm rot="16200000">
              <a:off x="3557380" y="5070858"/>
              <a:ext cx="121539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KL-6 (U/mL)</a:t>
              </a:r>
              <a:endPara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endParaRPr>
            </a:p>
          </p:txBody>
        </p: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866340A9-FABC-4EA0-9DED-C67251BE530F}"/>
                </a:ext>
              </a:extLst>
            </p:cNvPr>
            <p:cNvCxnSpPr/>
            <p:nvPr/>
          </p:nvCxnSpPr>
          <p:spPr>
            <a:xfrm>
              <a:off x="5509847" y="4271962"/>
              <a:ext cx="6283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AC6F6B07-0CF2-4814-A997-2D2A01972ABC}"/>
                </a:ext>
              </a:extLst>
            </p:cNvPr>
            <p:cNvCxnSpPr/>
            <p:nvPr/>
          </p:nvCxnSpPr>
          <p:spPr>
            <a:xfrm>
              <a:off x="6497124" y="4275598"/>
              <a:ext cx="6283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36D44E8E-8836-47C8-895E-C377866068A3}"/>
                </a:ext>
              </a:extLst>
            </p:cNvPr>
            <p:cNvCxnSpPr/>
            <p:nvPr/>
          </p:nvCxnSpPr>
          <p:spPr>
            <a:xfrm>
              <a:off x="5532981" y="3950925"/>
              <a:ext cx="158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46DA6E85-64F5-43FF-AB7A-3266F1EC3089}"/>
                </a:ext>
              </a:extLst>
            </p:cNvPr>
            <p:cNvSpPr/>
            <p:nvPr/>
          </p:nvSpPr>
          <p:spPr>
            <a:xfrm>
              <a:off x="5490017" y="4046763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p=0.75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endParaRPr>
            </a:p>
          </p:txBody>
        </p: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3B6A0479-C4EF-4211-9003-819E0A024814}"/>
                </a:ext>
              </a:extLst>
            </p:cNvPr>
            <p:cNvSpPr/>
            <p:nvPr/>
          </p:nvSpPr>
          <p:spPr>
            <a:xfrm>
              <a:off x="5992005" y="3722325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p=0.41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17A2928B-A47A-4609-85BC-AD3C25340570}"/>
                </a:ext>
              </a:extLst>
            </p:cNvPr>
            <p:cNvSpPr/>
            <p:nvPr/>
          </p:nvSpPr>
          <p:spPr>
            <a:xfrm>
              <a:off x="6458781" y="4045979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p=0.28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</p:grpSp>
      <p:sp>
        <p:nvSpPr>
          <p:cNvPr id="44" name="正方形/長方形 12">
            <a:extLst>
              <a:ext uri="{FF2B5EF4-FFF2-40B4-BE49-F238E27FC236}">
                <a16:creationId xmlns:a16="http://schemas.microsoft.com/office/drawing/2014/main" id="{E1E3CDEB-C244-4D05-9304-E16F9FB5D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6260" y="3768636"/>
            <a:ext cx="3305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メイリオ"/>
                <a:cs typeface="Arial" charset="0"/>
              </a:rPr>
              <a:t>D</a:t>
            </a:r>
            <a:endParaRPr kumimoji="0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メイリオ"/>
              <a:cs typeface="Arial" charset="0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096A5852-3270-47A0-9E75-BDE18C81AA88}"/>
              </a:ext>
            </a:extLst>
          </p:cNvPr>
          <p:cNvSpPr/>
          <p:nvPr/>
        </p:nvSpPr>
        <p:spPr>
          <a:xfrm>
            <a:off x="1274520" y="3094295"/>
            <a:ext cx="49404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Gr0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35A1F3B4-4B33-4CE1-8DFB-B753D8662799}"/>
              </a:ext>
            </a:extLst>
          </p:cNvPr>
          <p:cNvSpPr/>
          <p:nvPr/>
        </p:nvSpPr>
        <p:spPr>
          <a:xfrm>
            <a:off x="2336282" y="3085700"/>
            <a:ext cx="49404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Gr1</a:t>
            </a: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F296581E-3F35-47DE-A3ED-E991E2B8204E}"/>
              </a:ext>
            </a:extLst>
          </p:cNvPr>
          <p:cNvSpPr/>
          <p:nvPr/>
        </p:nvSpPr>
        <p:spPr>
          <a:xfrm>
            <a:off x="3326028" y="3086500"/>
            <a:ext cx="65274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Gr2-3</a:t>
            </a: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2D3ECD8D-8ED4-48E1-A98A-540089E4B5E7}"/>
              </a:ext>
            </a:extLst>
          </p:cNvPr>
          <p:cNvSpPr/>
          <p:nvPr/>
        </p:nvSpPr>
        <p:spPr>
          <a:xfrm>
            <a:off x="5867286" y="6314030"/>
            <a:ext cx="49404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Gr0</a:t>
            </a: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1F1139D1-B06B-41A1-92BF-8D3945674F22}"/>
              </a:ext>
            </a:extLst>
          </p:cNvPr>
          <p:cNvSpPr/>
          <p:nvPr/>
        </p:nvSpPr>
        <p:spPr>
          <a:xfrm>
            <a:off x="6929048" y="6305435"/>
            <a:ext cx="49404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Gr1</a:t>
            </a: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88C3FAA6-E7D6-43E6-B785-3E74C141D5CF}"/>
              </a:ext>
            </a:extLst>
          </p:cNvPr>
          <p:cNvSpPr/>
          <p:nvPr/>
        </p:nvSpPr>
        <p:spPr>
          <a:xfrm>
            <a:off x="7918794" y="6306235"/>
            <a:ext cx="65274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Gr2-3</a:t>
            </a: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728F54F1-8C1C-471C-82B0-5742F219D127}"/>
              </a:ext>
            </a:extLst>
          </p:cNvPr>
          <p:cNvSpPr/>
          <p:nvPr/>
        </p:nvSpPr>
        <p:spPr>
          <a:xfrm>
            <a:off x="5893097" y="3106291"/>
            <a:ext cx="49404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Gr0</a:t>
            </a: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27A7A868-BA53-4812-8519-35120B2B58B2}"/>
              </a:ext>
            </a:extLst>
          </p:cNvPr>
          <p:cNvSpPr/>
          <p:nvPr/>
        </p:nvSpPr>
        <p:spPr>
          <a:xfrm>
            <a:off x="6954859" y="3097696"/>
            <a:ext cx="49404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Gr1</a:t>
            </a: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D978166D-7CC9-4EC9-8333-A998743EAB64}"/>
              </a:ext>
            </a:extLst>
          </p:cNvPr>
          <p:cNvSpPr/>
          <p:nvPr/>
        </p:nvSpPr>
        <p:spPr>
          <a:xfrm>
            <a:off x="7944605" y="3098496"/>
            <a:ext cx="65274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Gr2-3</a:t>
            </a: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B98C5D63-12B8-4891-A673-92008720A8CB}"/>
              </a:ext>
            </a:extLst>
          </p:cNvPr>
          <p:cNvSpPr/>
          <p:nvPr/>
        </p:nvSpPr>
        <p:spPr>
          <a:xfrm>
            <a:off x="1275923" y="6320182"/>
            <a:ext cx="49404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Gr0</a:t>
            </a: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E5A030B2-92A4-4986-B2C6-613B044F49A2}"/>
              </a:ext>
            </a:extLst>
          </p:cNvPr>
          <p:cNvSpPr/>
          <p:nvPr/>
        </p:nvSpPr>
        <p:spPr>
          <a:xfrm>
            <a:off x="2337685" y="6311587"/>
            <a:ext cx="49404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Gr1</a:t>
            </a: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A4586A01-85DB-4263-827B-59BB7410D5EA}"/>
              </a:ext>
            </a:extLst>
          </p:cNvPr>
          <p:cNvSpPr/>
          <p:nvPr/>
        </p:nvSpPr>
        <p:spPr>
          <a:xfrm>
            <a:off x="3327431" y="6312387"/>
            <a:ext cx="65274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Gr2-3</a:t>
            </a:r>
          </a:p>
        </p:txBody>
      </p:sp>
    </p:spTree>
    <p:extLst>
      <p:ext uri="{BB962C8B-B14F-4D97-AF65-F5344CB8AC3E}">
        <p14:creationId xmlns:p14="http://schemas.microsoft.com/office/powerpoint/2010/main" val="6237517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99FF"/>
        </a:solidFill>
        <a:ln w="12700">
          <a:noFill/>
        </a:ln>
      </a:spPr>
      <a:bodyPr anchor="ctr"/>
      <a:lstStyle>
        <a:defPPr algn="ctr" fontAlgn="auto">
          <a:spcBef>
            <a:spcPts val="0"/>
          </a:spcBef>
          <a:spcAft>
            <a:spcPts val="0"/>
          </a:spcAft>
          <a:defRPr kumimoji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6783</TotalTime>
  <Words>132</Words>
  <Application>Microsoft Office PowerPoint</Application>
  <PresentationFormat>画面に合わせる (4:3)</PresentationFormat>
  <Paragraphs>55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メイリオ</vt:lpstr>
      <vt:lpstr>Arial</vt:lpstr>
      <vt:lpstr>Calibri</vt:lpstr>
      <vt:lpstr>Segoe UI</vt:lpstr>
      <vt:lpstr>1_Office Theme</vt:lpstr>
      <vt:lpstr>Office Theme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Wulin Zuo</dc:creator>
  <cp:lastModifiedBy>kokyuki kokyuki</cp:lastModifiedBy>
  <cp:revision>450</cp:revision>
  <cp:lastPrinted>2014-02-20T01:40:11Z</cp:lastPrinted>
  <dcterms:created xsi:type="dcterms:W3CDTF">2006-08-16T00:00:00Z</dcterms:created>
  <dcterms:modified xsi:type="dcterms:W3CDTF">2019-09-30T08:07:31Z</dcterms:modified>
</cp:coreProperties>
</file>